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88CB4C-666D-4040-B683-C381516EAFD4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54E68A-1B7D-4F15-9F81-2882E7BF1B52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271409DF-5CCD-4062-BB2A-50A297114D20}" type="parTrans" cxnId="{51037378-E227-452F-82F1-688F77F110AB}">
      <dgm:prSet/>
      <dgm:spPr/>
      <dgm:t>
        <a:bodyPr/>
        <a:lstStyle/>
        <a:p>
          <a:endParaRPr lang="en-US"/>
        </a:p>
      </dgm:t>
    </dgm:pt>
    <dgm:pt modelId="{60CAF6D9-809C-4080-9CC9-13572F2CBDAA}" type="sibTrans" cxnId="{51037378-E227-452F-82F1-688F77F110AB}">
      <dgm:prSet/>
      <dgm:spPr/>
      <dgm:t>
        <a:bodyPr/>
        <a:lstStyle/>
        <a:p>
          <a:endParaRPr lang="en-US"/>
        </a:p>
      </dgm:t>
    </dgm:pt>
    <dgm:pt modelId="{BCA5809B-7AE1-4D32-9C58-A2AE4B565EE7}">
      <dgm:prSet/>
      <dgm:spPr/>
      <dgm:t>
        <a:bodyPr/>
        <a:lstStyle/>
        <a:p>
          <a:r>
            <a:rPr lang="en-US"/>
            <a:t>Self-Head Attention</a:t>
          </a:r>
        </a:p>
      </dgm:t>
    </dgm:pt>
    <dgm:pt modelId="{B2BC776B-09BC-46E3-B166-A13688E206F5}" type="parTrans" cxnId="{1402727C-BF68-4C37-BB0D-3703541735FE}">
      <dgm:prSet/>
      <dgm:spPr/>
      <dgm:t>
        <a:bodyPr/>
        <a:lstStyle/>
        <a:p>
          <a:endParaRPr lang="en-US"/>
        </a:p>
      </dgm:t>
    </dgm:pt>
    <dgm:pt modelId="{D40A0FA8-0855-48FE-9254-650A59F0D457}" type="sibTrans" cxnId="{1402727C-BF68-4C37-BB0D-3703541735FE}">
      <dgm:prSet/>
      <dgm:spPr/>
      <dgm:t>
        <a:bodyPr/>
        <a:lstStyle/>
        <a:p>
          <a:endParaRPr lang="en-US"/>
        </a:p>
      </dgm:t>
    </dgm:pt>
    <dgm:pt modelId="{DF4C10A3-A31D-481B-90E7-AE4A3FACF42E}">
      <dgm:prSet/>
      <dgm:spPr/>
      <dgm:t>
        <a:bodyPr/>
        <a:lstStyle/>
        <a:p>
          <a:r>
            <a:rPr lang="en-US"/>
            <a:t>Multi-Head Attention</a:t>
          </a:r>
        </a:p>
      </dgm:t>
    </dgm:pt>
    <dgm:pt modelId="{C2A84CC1-82A5-487C-B62D-F4D2FF4BF2EC}" type="parTrans" cxnId="{635F7987-0405-462F-A0E1-6138BE256982}">
      <dgm:prSet/>
      <dgm:spPr/>
      <dgm:t>
        <a:bodyPr/>
        <a:lstStyle/>
        <a:p>
          <a:endParaRPr lang="en-US"/>
        </a:p>
      </dgm:t>
    </dgm:pt>
    <dgm:pt modelId="{CEFE6D36-D315-447E-A15B-E0BE9C482AC2}" type="sibTrans" cxnId="{635F7987-0405-462F-A0E1-6138BE256982}">
      <dgm:prSet/>
      <dgm:spPr/>
      <dgm:t>
        <a:bodyPr/>
        <a:lstStyle/>
        <a:p>
          <a:endParaRPr lang="en-US"/>
        </a:p>
      </dgm:t>
    </dgm:pt>
    <dgm:pt modelId="{E914F5C1-117D-4D02-B1BA-2F264243EF8C}" type="pres">
      <dgm:prSet presAssocID="{A088CB4C-666D-4040-B683-C381516EAFD4}" presName="outerComposite" presStyleCnt="0">
        <dgm:presLayoutVars>
          <dgm:chMax val="5"/>
          <dgm:dir/>
          <dgm:resizeHandles val="exact"/>
        </dgm:presLayoutVars>
      </dgm:prSet>
      <dgm:spPr/>
    </dgm:pt>
    <dgm:pt modelId="{331F319B-FD79-4179-B491-368B3329EC48}" type="pres">
      <dgm:prSet presAssocID="{A088CB4C-666D-4040-B683-C381516EAFD4}" presName="dummyMaxCanvas" presStyleCnt="0">
        <dgm:presLayoutVars/>
      </dgm:prSet>
      <dgm:spPr/>
    </dgm:pt>
    <dgm:pt modelId="{2A9C38C0-31EC-40EC-9FFB-DDBAC9AD39B8}" type="pres">
      <dgm:prSet presAssocID="{A088CB4C-666D-4040-B683-C381516EAFD4}" presName="ThreeNodes_1" presStyleLbl="node1" presStyleIdx="0" presStyleCnt="3">
        <dgm:presLayoutVars>
          <dgm:bulletEnabled val="1"/>
        </dgm:presLayoutVars>
      </dgm:prSet>
      <dgm:spPr/>
    </dgm:pt>
    <dgm:pt modelId="{4B20F451-CA12-4253-AC1C-1CCEAD336AB4}" type="pres">
      <dgm:prSet presAssocID="{A088CB4C-666D-4040-B683-C381516EAFD4}" presName="ThreeNodes_2" presStyleLbl="node1" presStyleIdx="1" presStyleCnt="3">
        <dgm:presLayoutVars>
          <dgm:bulletEnabled val="1"/>
        </dgm:presLayoutVars>
      </dgm:prSet>
      <dgm:spPr/>
    </dgm:pt>
    <dgm:pt modelId="{B9B6AF4E-7B1B-4386-88D9-6CAA8F6AEBFC}" type="pres">
      <dgm:prSet presAssocID="{A088CB4C-666D-4040-B683-C381516EAFD4}" presName="ThreeNodes_3" presStyleLbl="node1" presStyleIdx="2" presStyleCnt="3">
        <dgm:presLayoutVars>
          <dgm:bulletEnabled val="1"/>
        </dgm:presLayoutVars>
      </dgm:prSet>
      <dgm:spPr/>
    </dgm:pt>
    <dgm:pt modelId="{283B9BF7-C5A7-4532-839A-55D3048611CA}" type="pres">
      <dgm:prSet presAssocID="{A088CB4C-666D-4040-B683-C381516EAFD4}" presName="ThreeConn_1-2" presStyleLbl="fgAccFollowNode1" presStyleIdx="0" presStyleCnt="2">
        <dgm:presLayoutVars>
          <dgm:bulletEnabled val="1"/>
        </dgm:presLayoutVars>
      </dgm:prSet>
      <dgm:spPr/>
    </dgm:pt>
    <dgm:pt modelId="{C6636DF3-B827-4FBC-85C0-839D6B5E3B31}" type="pres">
      <dgm:prSet presAssocID="{A088CB4C-666D-4040-B683-C381516EAFD4}" presName="ThreeConn_2-3" presStyleLbl="fgAccFollowNode1" presStyleIdx="1" presStyleCnt="2">
        <dgm:presLayoutVars>
          <dgm:bulletEnabled val="1"/>
        </dgm:presLayoutVars>
      </dgm:prSet>
      <dgm:spPr/>
    </dgm:pt>
    <dgm:pt modelId="{F0A13284-9B25-484F-9111-429EC14DB918}" type="pres">
      <dgm:prSet presAssocID="{A088CB4C-666D-4040-B683-C381516EAFD4}" presName="ThreeNodes_1_text" presStyleLbl="node1" presStyleIdx="2" presStyleCnt="3">
        <dgm:presLayoutVars>
          <dgm:bulletEnabled val="1"/>
        </dgm:presLayoutVars>
      </dgm:prSet>
      <dgm:spPr/>
    </dgm:pt>
    <dgm:pt modelId="{E5C6DFD8-1615-424B-824A-3D39A40DBCBE}" type="pres">
      <dgm:prSet presAssocID="{A088CB4C-666D-4040-B683-C381516EAFD4}" presName="ThreeNodes_2_text" presStyleLbl="node1" presStyleIdx="2" presStyleCnt="3">
        <dgm:presLayoutVars>
          <dgm:bulletEnabled val="1"/>
        </dgm:presLayoutVars>
      </dgm:prSet>
      <dgm:spPr/>
    </dgm:pt>
    <dgm:pt modelId="{9A1CACD0-D9C3-4D35-B6BA-0D126B53837F}" type="pres">
      <dgm:prSet presAssocID="{A088CB4C-666D-4040-B683-C381516EAFD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705710C-77A7-42BF-AD44-C78831A15FE4}" type="presOf" srcId="{60CAF6D9-809C-4080-9CC9-13572F2CBDAA}" destId="{283B9BF7-C5A7-4532-839A-55D3048611CA}" srcOrd="0" destOrd="0" presId="urn:microsoft.com/office/officeart/2005/8/layout/vProcess5"/>
    <dgm:cxn modelId="{2CD13911-2360-43A2-99DD-91C42118A687}" type="presOf" srcId="{2A54E68A-1B7D-4F15-9F81-2882E7BF1B52}" destId="{F0A13284-9B25-484F-9111-429EC14DB918}" srcOrd="1" destOrd="0" presId="urn:microsoft.com/office/officeart/2005/8/layout/vProcess5"/>
    <dgm:cxn modelId="{FB0A0A15-C07E-4012-8F2C-534337A867DD}" type="presOf" srcId="{2A54E68A-1B7D-4F15-9F81-2882E7BF1B52}" destId="{2A9C38C0-31EC-40EC-9FFB-DDBAC9AD39B8}" srcOrd="0" destOrd="0" presId="urn:microsoft.com/office/officeart/2005/8/layout/vProcess5"/>
    <dgm:cxn modelId="{A53A334B-0E58-4EEF-B769-989A8FF7E2FA}" type="presOf" srcId="{A088CB4C-666D-4040-B683-C381516EAFD4}" destId="{E914F5C1-117D-4D02-B1BA-2F264243EF8C}" srcOrd="0" destOrd="0" presId="urn:microsoft.com/office/officeart/2005/8/layout/vProcess5"/>
    <dgm:cxn modelId="{66D1CF73-C198-40CB-AA59-2571E7648825}" type="presOf" srcId="{DF4C10A3-A31D-481B-90E7-AE4A3FACF42E}" destId="{B9B6AF4E-7B1B-4386-88D9-6CAA8F6AEBFC}" srcOrd="0" destOrd="0" presId="urn:microsoft.com/office/officeart/2005/8/layout/vProcess5"/>
    <dgm:cxn modelId="{51037378-E227-452F-82F1-688F77F110AB}" srcId="{A088CB4C-666D-4040-B683-C381516EAFD4}" destId="{2A54E68A-1B7D-4F15-9F81-2882E7BF1B52}" srcOrd="0" destOrd="0" parTransId="{271409DF-5CCD-4062-BB2A-50A297114D20}" sibTransId="{60CAF6D9-809C-4080-9CC9-13572F2CBDAA}"/>
    <dgm:cxn modelId="{1402727C-BF68-4C37-BB0D-3703541735FE}" srcId="{A088CB4C-666D-4040-B683-C381516EAFD4}" destId="{BCA5809B-7AE1-4D32-9C58-A2AE4B565EE7}" srcOrd="1" destOrd="0" parTransId="{B2BC776B-09BC-46E3-B166-A13688E206F5}" sibTransId="{D40A0FA8-0855-48FE-9254-650A59F0D457}"/>
    <dgm:cxn modelId="{2988D085-7774-4BA6-B122-7A8B4A048772}" type="presOf" srcId="{BCA5809B-7AE1-4D32-9C58-A2AE4B565EE7}" destId="{4B20F451-CA12-4253-AC1C-1CCEAD336AB4}" srcOrd="0" destOrd="0" presId="urn:microsoft.com/office/officeart/2005/8/layout/vProcess5"/>
    <dgm:cxn modelId="{635F7987-0405-462F-A0E1-6138BE256982}" srcId="{A088CB4C-666D-4040-B683-C381516EAFD4}" destId="{DF4C10A3-A31D-481B-90E7-AE4A3FACF42E}" srcOrd="2" destOrd="0" parTransId="{C2A84CC1-82A5-487C-B62D-F4D2FF4BF2EC}" sibTransId="{CEFE6D36-D315-447E-A15B-E0BE9C482AC2}"/>
    <dgm:cxn modelId="{EAD56891-17E9-4EFE-9024-F219C198B7E3}" type="presOf" srcId="{DF4C10A3-A31D-481B-90E7-AE4A3FACF42E}" destId="{9A1CACD0-D9C3-4D35-B6BA-0D126B53837F}" srcOrd="1" destOrd="0" presId="urn:microsoft.com/office/officeart/2005/8/layout/vProcess5"/>
    <dgm:cxn modelId="{E8191596-57DB-4FCD-9693-EBC1EAE7AB7C}" type="presOf" srcId="{D40A0FA8-0855-48FE-9254-650A59F0D457}" destId="{C6636DF3-B827-4FBC-85C0-839D6B5E3B31}" srcOrd="0" destOrd="0" presId="urn:microsoft.com/office/officeart/2005/8/layout/vProcess5"/>
    <dgm:cxn modelId="{EAFE5AEA-326A-4DD5-93FC-B5A4DAC0230E}" type="presOf" srcId="{BCA5809B-7AE1-4D32-9C58-A2AE4B565EE7}" destId="{E5C6DFD8-1615-424B-824A-3D39A40DBCBE}" srcOrd="1" destOrd="0" presId="urn:microsoft.com/office/officeart/2005/8/layout/vProcess5"/>
    <dgm:cxn modelId="{AE0DBD42-3D7C-499F-BE87-2E7EEE81D82C}" type="presParOf" srcId="{E914F5C1-117D-4D02-B1BA-2F264243EF8C}" destId="{331F319B-FD79-4179-B491-368B3329EC48}" srcOrd="0" destOrd="0" presId="urn:microsoft.com/office/officeart/2005/8/layout/vProcess5"/>
    <dgm:cxn modelId="{76DB4CE0-DE02-4DFF-A15F-2CAF7BA3E695}" type="presParOf" srcId="{E914F5C1-117D-4D02-B1BA-2F264243EF8C}" destId="{2A9C38C0-31EC-40EC-9FFB-DDBAC9AD39B8}" srcOrd="1" destOrd="0" presId="urn:microsoft.com/office/officeart/2005/8/layout/vProcess5"/>
    <dgm:cxn modelId="{4C2B06C5-22F1-427A-9AED-1641B4968D26}" type="presParOf" srcId="{E914F5C1-117D-4D02-B1BA-2F264243EF8C}" destId="{4B20F451-CA12-4253-AC1C-1CCEAD336AB4}" srcOrd="2" destOrd="0" presId="urn:microsoft.com/office/officeart/2005/8/layout/vProcess5"/>
    <dgm:cxn modelId="{D31C8839-A83A-47A3-A390-442B314F5B21}" type="presParOf" srcId="{E914F5C1-117D-4D02-B1BA-2F264243EF8C}" destId="{B9B6AF4E-7B1B-4386-88D9-6CAA8F6AEBFC}" srcOrd="3" destOrd="0" presId="urn:microsoft.com/office/officeart/2005/8/layout/vProcess5"/>
    <dgm:cxn modelId="{82B9F2F7-A7CE-415C-9C53-9B2D88A57037}" type="presParOf" srcId="{E914F5C1-117D-4D02-B1BA-2F264243EF8C}" destId="{283B9BF7-C5A7-4532-839A-55D3048611CA}" srcOrd="4" destOrd="0" presId="urn:microsoft.com/office/officeart/2005/8/layout/vProcess5"/>
    <dgm:cxn modelId="{E5139465-18D2-413A-8450-7C727455803B}" type="presParOf" srcId="{E914F5C1-117D-4D02-B1BA-2F264243EF8C}" destId="{C6636DF3-B827-4FBC-85C0-839D6B5E3B31}" srcOrd="5" destOrd="0" presId="urn:microsoft.com/office/officeart/2005/8/layout/vProcess5"/>
    <dgm:cxn modelId="{09D43A10-4CA7-4199-A07D-C3918B01238E}" type="presParOf" srcId="{E914F5C1-117D-4D02-B1BA-2F264243EF8C}" destId="{F0A13284-9B25-484F-9111-429EC14DB918}" srcOrd="6" destOrd="0" presId="urn:microsoft.com/office/officeart/2005/8/layout/vProcess5"/>
    <dgm:cxn modelId="{183EB5D1-92A5-4FC8-9DEE-86E61D7B476E}" type="presParOf" srcId="{E914F5C1-117D-4D02-B1BA-2F264243EF8C}" destId="{E5C6DFD8-1615-424B-824A-3D39A40DBCBE}" srcOrd="7" destOrd="0" presId="urn:microsoft.com/office/officeart/2005/8/layout/vProcess5"/>
    <dgm:cxn modelId="{16418183-2261-46EA-A004-0C27EC60753B}" type="presParOf" srcId="{E914F5C1-117D-4D02-B1BA-2F264243EF8C}" destId="{9A1CACD0-D9C3-4D35-B6BA-0D126B53837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C38C0-31EC-40EC-9FFB-DDBAC9AD39B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Introduction</a:t>
          </a:r>
        </a:p>
      </dsp:txBody>
      <dsp:txXfrm>
        <a:off x="38234" y="38234"/>
        <a:ext cx="7529629" cy="1228933"/>
      </dsp:txXfrm>
    </dsp:sp>
    <dsp:sp modelId="{4B20F451-CA12-4253-AC1C-1CCEAD336AB4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Self-Head Attention</a:t>
          </a:r>
        </a:p>
      </dsp:txBody>
      <dsp:txXfrm>
        <a:off x="826903" y="1561202"/>
        <a:ext cx="7224611" cy="1228933"/>
      </dsp:txXfrm>
    </dsp:sp>
    <dsp:sp modelId="{B9B6AF4E-7B1B-4386-88D9-6CAA8F6AEBFC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Multi-Head Attention</a:t>
          </a:r>
        </a:p>
      </dsp:txBody>
      <dsp:txXfrm>
        <a:off x="1615573" y="3084170"/>
        <a:ext cx="7224611" cy="1228933"/>
      </dsp:txXfrm>
    </dsp:sp>
    <dsp:sp modelId="{283B9BF7-C5A7-4532-839A-55D3048611CA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636DF3-B827-4FBC-85C0-839D6B5E3B3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1979-1221-4A63-A6E3-0DBF7F5D9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6F646-837C-4F36-9DF7-F9993C3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682E2-A147-4C2C-AA5A-AB32A68E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9F96-1AB0-402B-8B43-45EE4F35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D5FF-CA44-4672-A225-09D5DE7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7B25-1C91-4DB0-A6E1-47F3E251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C859A-574A-4C4E-B2AF-C21613B23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3C8AB-BE5E-443A-BE2F-587EF6E5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5B88-AB13-46C4-BE3A-D9681E9E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389F-30FA-419F-BF8E-EF4E5CB7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8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F15BA-BA4A-43CA-9B7E-99B7F5687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F0258-05CF-400F-AEAE-CC08CA9A2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A58F5-54B6-4556-90DB-DF9B09C1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5357-6A03-4E3E-9C99-A2AD365F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26C5-E22D-4686-9BF7-6E0919E8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7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83D7-7E79-4B5F-A9A8-C6240B14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2E5E-B09B-4C76-AA75-F23B0FC0C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C590-05B9-43C5-85E8-AD20EDEC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9456C-3156-4FDA-8FD5-9169BED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09BF3-AB28-4D79-B0FA-5A703B1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7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1411-C902-43D2-9AA5-CAE80956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172C-3B17-40FF-9875-79798C84F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8B7DD-43D4-48A2-94C2-47BA32DE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46A8-58D0-42E8-8AEE-44D75907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0B74-F62C-48E2-BFDE-211FD32E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D9F0-5747-4B78-8807-02EECF91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A5A2-8795-4C0A-8CF6-703E6FB0E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5143-ECA6-4A8E-9844-D0BDCEB45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82645-5B78-4CAA-BE47-01204B26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12B2-2B01-495D-8C0E-0FC01ED7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A3E3-E843-495D-9191-1A381306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1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0BC5-981F-4B75-97D0-8B4FC4C0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3408-557B-4CAE-B440-CBC01BB6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7D211-46DA-47A3-AC74-6EEF01AD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8A36C-86EB-431A-89E9-39F305028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7C2A4-BE94-487E-93BC-C6DB82EB0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DA968-A059-44FD-96E0-5AA648F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E207-878E-41B0-8F9E-1EE25A1C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3E4C4-4112-4BB1-AAC7-D1AACF77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8C1E-EC3A-4037-B72F-7283EED1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3A574-CBAC-4F4F-AD01-1CC89F1B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B81E4-DE47-4E2C-8082-4AE0A415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B6980-0F8F-4902-8B1D-2712B9F1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3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1427D-844C-4DC9-9FA6-813CA9BF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75724-3E1F-4982-B206-A1B0A509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7E5D-AE2A-4A31-A330-16AFAD5E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1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7B4-5D14-445A-8936-8DDD8650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2792-190F-48DA-9C32-0F15CA8B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5B5C-D666-4AFC-9070-5FAE1187E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DC333-CF83-4870-968D-140C450E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15048-0EAA-405F-B8C1-A4F8DD01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89EF1-50D9-4F21-AE27-8E493A46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6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622D-C48A-44A3-8446-D248DAF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3924A-CB1E-4714-9D40-8289632DF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15D4C-D30C-4141-834B-F4A6AAA98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8E3F6-273D-4D0A-8245-49AAAC74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85C2A-A967-4013-9C06-1E914E8F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825E2-C693-4D2A-9705-6CE7C6F3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8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18593-D866-465A-B342-60CF67AF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D913-9C6F-4139-9FE0-9D01B9B93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50CF-C38F-4A30-B8DA-F7B1BAF0F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2/24/2022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00E64-A2E7-4E4D-94C7-D3CBC2BCD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16FB-6911-47FA-BD93-7C275CF8D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210.png"/><Relationship Id="rId10" Type="http://schemas.openxmlformats.org/officeDocument/2006/relationships/image" Target="../media/image250.png"/><Relationship Id="rId4" Type="http://schemas.openxmlformats.org/officeDocument/2006/relationships/image" Target="../media/image200.png"/><Relationship Id="rId9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A93BA1D2-8211-4B2F-AEAB-2A95CA767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22643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DA9A7-2724-4224-9F65-FF05AC6CB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503357"/>
            <a:ext cx="10268712" cy="1550896"/>
          </a:xfrm>
        </p:spPr>
        <p:txBody>
          <a:bodyPr anchor="b">
            <a:normAutofit/>
          </a:bodyPr>
          <a:lstStyle/>
          <a:p>
            <a:r>
              <a:rPr lang="en-US" sz="6200" dirty="0">
                <a:solidFill>
                  <a:schemeClr val="accent2">
                    <a:lumMod val="75000"/>
                  </a:schemeClr>
                </a:solidFill>
              </a:rPr>
              <a:t>Transformers Illustration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51267-A958-4A6F-AED5-F21D2DC2D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3429000"/>
            <a:ext cx="10268712" cy="2606039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Nano Computing Research Group</a:t>
            </a:r>
          </a:p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By</a:t>
            </a:r>
          </a:p>
          <a:p>
            <a:pPr>
              <a:lnSpc>
                <a:spcPct val="91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Srinivas Rahul Sapireddy</a:t>
            </a:r>
          </a:p>
          <a:p>
            <a:pPr>
              <a:lnSpc>
                <a:spcPct val="91000"/>
              </a:lnSpc>
            </a:pPr>
            <a:endParaRPr lang="en-US" sz="900" dirty="0"/>
          </a:p>
          <a:p>
            <a:pPr>
              <a:lnSpc>
                <a:spcPct val="91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715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77965-CA82-4D29-85AD-4C354B7B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Intuition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5AC56-FEA8-40CE-A3B0-E051EF18A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" r="2" b="2139"/>
          <a:stretch/>
        </p:blipFill>
        <p:spPr>
          <a:xfrm>
            <a:off x="331567" y="2596915"/>
            <a:ext cx="5455917" cy="365744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899DAD-47A4-498A-AD51-C70534F9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56985"/>
            <a:ext cx="5455917" cy="3737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6FB18-2078-4ED7-929E-E1DD261422C4}"/>
              </a:ext>
            </a:extLst>
          </p:cNvPr>
          <p:cNvSpPr txBox="1"/>
          <p:nvPr/>
        </p:nvSpPr>
        <p:spPr>
          <a:xfrm>
            <a:off x="6791797" y="6357311"/>
            <a:ext cx="476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Here value of query is based on the other values.</a:t>
            </a:r>
          </a:p>
        </p:txBody>
      </p:sp>
    </p:spTree>
    <p:extLst>
      <p:ext uri="{BB962C8B-B14F-4D97-AF65-F5344CB8AC3E}">
        <p14:creationId xmlns:p14="http://schemas.microsoft.com/office/powerpoint/2010/main" val="184944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1D8B14-E666-4738-B16E-3C681192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48752"/>
            <a:ext cx="3292524" cy="17543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2B4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B9EDB6-1021-422C-A5BD-ECEEDC89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6" y="2289510"/>
            <a:ext cx="6184580" cy="22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7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34EFE-6721-43E7-9A29-B80F96F98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603" y="1747723"/>
            <a:ext cx="10905066" cy="209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5E212-7F1C-49B0-A898-AD901C803143}"/>
              </a:ext>
            </a:extLst>
          </p:cNvPr>
          <p:cNvSpPr txBox="1"/>
          <p:nvPr/>
        </p:nvSpPr>
        <p:spPr>
          <a:xfrm>
            <a:off x="2298648" y="4202936"/>
            <a:ext cx="787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will learn representations for every query, key and value for every single word.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3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D484-51AF-4896-8AD4-AC9FA189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DC76-54C5-45CE-A7AD-C707B67A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will have linear layers learn the representations of Q, K, V for every single 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CBC7-687A-4A48-A206-5C9FE08D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3" y="2416175"/>
            <a:ext cx="3471913" cy="3294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7C5E2-86B8-4EB7-AA39-6FE4B78C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67" y="2403701"/>
            <a:ext cx="3453839" cy="1556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41A38A-CDD4-4BAA-A5F1-3155A8ACE511}"/>
              </a:ext>
            </a:extLst>
          </p:cNvPr>
          <p:cNvSpPr/>
          <p:nvPr/>
        </p:nvSpPr>
        <p:spPr>
          <a:xfrm>
            <a:off x="7782986" y="2755424"/>
            <a:ext cx="2752724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Representations are learnt by the linear layer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FAC77-8A04-4765-8CED-04A3F2FC5D14}"/>
              </a:ext>
            </a:extLst>
          </p:cNvPr>
          <p:cNvSpPr/>
          <p:nvPr/>
        </p:nvSpPr>
        <p:spPr>
          <a:xfrm>
            <a:off x="4115567" y="4126705"/>
            <a:ext cx="2011680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Different representations of the network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1E7A-ABC6-4A42-8DC8-8DC2643E18C9}"/>
              </a:ext>
            </a:extLst>
          </p:cNvPr>
          <p:cNvCxnSpPr>
            <a:cxnSpLocks/>
          </p:cNvCxnSpPr>
          <p:nvPr/>
        </p:nvCxnSpPr>
        <p:spPr>
          <a:xfrm>
            <a:off x="3563438" y="4454299"/>
            <a:ext cx="433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B22805-36C8-468D-867E-85553F8B1C74}"/>
              </a:ext>
            </a:extLst>
          </p:cNvPr>
          <p:cNvSpPr/>
          <p:nvPr/>
        </p:nvSpPr>
        <p:spPr>
          <a:xfrm>
            <a:off x="4115567" y="5201172"/>
            <a:ext cx="2011680" cy="65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Positional Encodings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5F5278-031A-41C6-BDF3-99C87F6DE8B6}"/>
              </a:ext>
            </a:extLst>
          </p:cNvPr>
          <p:cNvCxnSpPr>
            <a:cxnSpLocks/>
          </p:cNvCxnSpPr>
          <p:nvPr/>
        </p:nvCxnSpPr>
        <p:spPr>
          <a:xfrm>
            <a:off x="3563438" y="5454969"/>
            <a:ext cx="433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DAA427-09BC-4E0F-9950-03DB4BDA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44" y="4154034"/>
            <a:ext cx="5547609" cy="15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803F-960E-43E5-9163-EB252672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E3BA5-399E-4999-9474-E8D4B9DD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114" y="2954600"/>
            <a:ext cx="3781425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DF179-F7A8-4F48-B8AC-A1B05D853B31}"/>
              </a:ext>
            </a:extLst>
          </p:cNvPr>
          <p:cNvSpPr txBox="1"/>
          <p:nvPr/>
        </p:nvSpPr>
        <p:spPr>
          <a:xfrm>
            <a:off x="5091413" y="1432926"/>
            <a:ext cx="6910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pPr marL="342900" indent="-342900">
              <a:buAutoNum type="arabicPeriod"/>
            </a:pPr>
            <a:r>
              <a:rPr lang="en-US" dirty="0"/>
              <a:t>Same encodings are fed into Q, K, V network.</a:t>
            </a:r>
          </a:p>
          <a:p>
            <a:pPr marL="342900" indent="-342900">
              <a:buAutoNum type="arabicPeriod"/>
            </a:pPr>
            <a:r>
              <a:rPr lang="en-US" dirty="0"/>
              <a:t>Because of different sets of weight’s, we are going to learn different representations.</a:t>
            </a:r>
          </a:p>
          <a:p>
            <a:pPr marL="342900" indent="-342900">
              <a:buAutoNum type="arabicPeriod"/>
            </a:pPr>
            <a:r>
              <a:rPr lang="en-US" dirty="0"/>
              <a:t>For every single word we have Q, K, V representations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B48BF-08C1-461B-82E8-37EDE5AF4479}"/>
              </a:ext>
            </a:extLst>
          </p:cNvPr>
          <p:cNvSpPr/>
          <p:nvPr/>
        </p:nvSpPr>
        <p:spPr>
          <a:xfrm>
            <a:off x="2460434" y="2428344"/>
            <a:ext cx="88106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Word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DEAF7-C49B-4ADB-B2DA-C9614E9AC255}"/>
              </a:ext>
            </a:extLst>
          </p:cNvPr>
          <p:cNvCxnSpPr>
            <a:cxnSpLocks/>
          </p:cNvCxnSpPr>
          <p:nvPr/>
        </p:nvCxnSpPr>
        <p:spPr>
          <a:xfrm flipH="1" flipV="1">
            <a:off x="2900965" y="2733144"/>
            <a:ext cx="1" cy="65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2CF237E-8C27-4CFC-97C5-D14690509B39}"/>
              </a:ext>
            </a:extLst>
          </p:cNvPr>
          <p:cNvSpPr/>
          <p:nvPr/>
        </p:nvSpPr>
        <p:spPr>
          <a:xfrm>
            <a:off x="3501040" y="2230700"/>
            <a:ext cx="1419224" cy="650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Weights of linear network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838B65-F26F-4FA0-9C30-E3CE6AB494DF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312892" y="2880782"/>
            <a:ext cx="897760" cy="48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BBCED-84F2-4393-8A8B-28935A3E455A}"/>
              </a:ext>
            </a:extLst>
          </p:cNvPr>
          <p:cNvSpPr/>
          <p:nvPr/>
        </p:nvSpPr>
        <p:spPr>
          <a:xfrm>
            <a:off x="70232" y="3158474"/>
            <a:ext cx="766160" cy="735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Q value of word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A36D88-ACEC-4BC2-8AC3-AA8A6CC3F362}"/>
              </a:ext>
            </a:extLst>
          </p:cNvPr>
          <p:cNvCxnSpPr>
            <a:cxnSpLocks/>
          </p:cNvCxnSpPr>
          <p:nvPr/>
        </p:nvCxnSpPr>
        <p:spPr>
          <a:xfrm flipH="1">
            <a:off x="923925" y="3526100"/>
            <a:ext cx="1144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D927690-CD1C-41BB-9A84-E27292AE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53" y="2981447"/>
            <a:ext cx="4162425" cy="14063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4E789B-75F9-4251-B80F-BF83BD58CB32}"/>
              </a:ext>
            </a:extLst>
          </p:cNvPr>
          <p:cNvSpPr/>
          <p:nvPr/>
        </p:nvSpPr>
        <p:spPr>
          <a:xfrm>
            <a:off x="9755251" y="3361978"/>
            <a:ext cx="2246248" cy="778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Length of our sequence (3 in our case) – dimension of the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30BED2-339E-4E16-B205-DC60F8F7D450}"/>
              </a:ext>
            </a:extLst>
          </p:cNvPr>
          <p:cNvSpPr/>
          <p:nvPr/>
        </p:nvSpPr>
        <p:spPr>
          <a:xfrm>
            <a:off x="3501040" y="5724525"/>
            <a:ext cx="146449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Dimension of our word in the sequence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D3D074-AFB9-4E89-8624-4870F00282E3}"/>
              </a:ext>
            </a:extLst>
          </p:cNvPr>
          <p:cNvCxnSpPr>
            <a:cxnSpLocks/>
          </p:cNvCxnSpPr>
          <p:nvPr/>
        </p:nvCxnSpPr>
        <p:spPr>
          <a:xfrm>
            <a:off x="4232233" y="5251442"/>
            <a:ext cx="0" cy="47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E4949-B7D7-479A-B953-A6D665A0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54" y="4497922"/>
            <a:ext cx="4162425" cy="18764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9EE98A-BA28-441A-9FA3-DCA45A3FE817}"/>
              </a:ext>
            </a:extLst>
          </p:cNvPr>
          <p:cNvCxnSpPr>
            <a:cxnSpLocks/>
          </p:cNvCxnSpPr>
          <p:nvPr/>
        </p:nvCxnSpPr>
        <p:spPr>
          <a:xfrm>
            <a:off x="9755251" y="4754880"/>
            <a:ext cx="525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F5B13-07B5-4412-ACA1-EC3C49979338}"/>
              </a:ext>
            </a:extLst>
          </p:cNvPr>
          <p:cNvCxnSpPr>
            <a:cxnSpLocks/>
          </p:cNvCxnSpPr>
          <p:nvPr/>
        </p:nvCxnSpPr>
        <p:spPr>
          <a:xfrm>
            <a:off x="9755251" y="6187440"/>
            <a:ext cx="525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5E8C93-9482-47C7-920C-C2FE4583B0CA}"/>
              </a:ext>
            </a:extLst>
          </p:cNvPr>
          <p:cNvSpPr txBox="1"/>
          <p:nvPr/>
        </p:nvSpPr>
        <p:spPr>
          <a:xfrm>
            <a:off x="10418241" y="4592099"/>
            <a:ext cx="1583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 for word 1 v2 for word 2 v3 for word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D050FF-F7E1-49CB-ADC0-DA48C1670AA1}"/>
              </a:ext>
            </a:extLst>
          </p:cNvPr>
          <p:cNvSpPr txBox="1"/>
          <p:nvPr/>
        </p:nvSpPr>
        <p:spPr>
          <a:xfrm>
            <a:off x="10280469" y="5770043"/>
            <a:ext cx="1583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 </a:t>
            </a:r>
          </a:p>
          <a:p>
            <a:r>
              <a:rPr lang="en-US" dirty="0"/>
              <a:t>word 2</a:t>
            </a:r>
          </a:p>
          <a:p>
            <a:r>
              <a:rPr lang="en-US" dirty="0"/>
              <a:t>word 3</a:t>
            </a:r>
          </a:p>
        </p:txBody>
      </p:sp>
    </p:spTree>
    <p:extLst>
      <p:ext uri="{BB962C8B-B14F-4D97-AF65-F5344CB8AC3E}">
        <p14:creationId xmlns:p14="http://schemas.microsoft.com/office/powerpoint/2010/main" val="107269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9C91-3D7A-4441-9749-BB8A330B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Dimensions of 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0CA01-EBE8-4C2B-9B92-4AF245DED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1" y="2239203"/>
            <a:ext cx="1772794" cy="3693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83C4C-2E4B-4BD5-B7BC-8861806EA954}"/>
                  </a:ext>
                </a:extLst>
              </p:cNvPr>
              <p:cNvSpPr txBox="1"/>
              <p:nvPr/>
            </p:nvSpPr>
            <p:spPr>
              <a:xfrm>
                <a:off x="1170771" y="3086402"/>
                <a:ext cx="924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[D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83C4C-2E4B-4BD5-B7BC-8861806EA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71" y="3086402"/>
                <a:ext cx="924677" cy="369332"/>
              </a:xfrm>
              <a:prstGeom prst="rect">
                <a:avLst/>
              </a:prstGeom>
              <a:blipFill>
                <a:blip r:embed="rId3"/>
                <a:stretch>
                  <a:fillRect l="-5263" t="-8197" r="-526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A109A2-D1F6-46B0-BD67-281B3C507297}"/>
              </a:ext>
            </a:extLst>
          </p:cNvPr>
          <p:cNvSpPr txBox="1"/>
          <p:nvPr/>
        </p:nvSpPr>
        <p:spPr>
          <a:xfrm>
            <a:off x="165105" y="306023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 x D]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5C0-FBBC-4ED4-B393-4A393B71E584}"/>
                  </a:ext>
                </a:extLst>
              </p:cNvPr>
              <p:cNvSpPr txBox="1"/>
              <p:nvPr/>
            </p:nvSpPr>
            <p:spPr>
              <a:xfrm>
                <a:off x="2282495" y="3086402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D]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5C0-FBBC-4ED4-B393-4A393B71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95" y="3086402"/>
                <a:ext cx="923073" cy="369332"/>
              </a:xfrm>
              <a:prstGeom prst="rect">
                <a:avLst/>
              </a:prstGeom>
              <a:blipFill>
                <a:blip r:embed="rId4"/>
                <a:stretch>
                  <a:fillRect l="-5263" t="-8197" r="-460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1EB11-EA39-44D3-907B-6485E6FCC5A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58002" y="2582370"/>
            <a:ext cx="505674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91326-6398-4C70-9E88-7C3D215F0FD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89823" y="2608535"/>
            <a:ext cx="254209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3FF51-D5C3-4F48-915B-BD288676008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633110" y="2608535"/>
            <a:ext cx="53988" cy="47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555A37-787F-44A7-A07E-0D2FDF24099C}"/>
                  </a:ext>
                </a:extLst>
              </p:cNvPr>
              <p:cNvSpPr txBox="1"/>
              <p:nvPr/>
            </p:nvSpPr>
            <p:spPr>
              <a:xfrm>
                <a:off x="255647" y="3807891"/>
                <a:ext cx="437197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= Number of words in sequence (3 here)</a:t>
                </a:r>
              </a:p>
              <a:p>
                <a:r>
                  <a:rPr lang="en-US" sz="1400" dirty="0"/>
                  <a:t>D = Dimension of the model (4 here)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 Dimensions after representation encoded (4 here)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555A37-787F-44A7-A07E-0D2FDF240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47" y="3807891"/>
                <a:ext cx="4371976" cy="738664"/>
              </a:xfrm>
              <a:prstGeom prst="rect">
                <a:avLst/>
              </a:prstGeom>
              <a:blipFill>
                <a:blip r:embed="rId5"/>
                <a:stretch>
                  <a:fillRect l="-418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6DB4332-A7CB-42A0-8F95-F2791AFB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876" y="1962975"/>
            <a:ext cx="4439165" cy="215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68635-1A8B-477B-AD4E-41AF6BC94058}"/>
                  </a:ext>
                </a:extLst>
              </p:cNvPr>
              <p:cNvSpPr txBox="1"/>
              <p:nvPr/>
            </p:nvSpPr>
            <p:spPr>
              <a:xfrm>
                <a:off x="6517147" y="1551881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68635-1A8B-477B-AD4E-41AF6BC94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47" y="1551881"/>
                <a:ext cx="894219" cy="369332"/>
              </a:xfrm>
              <a:prstGeom prst="rect">
                <a:avLst/>
              </a:prstGeom>
              <a:blipFill>
                <a:blip r:embed="rId7"/>
                <a:stretch>
                  <a:fillRect l="-5442" t="-10000" r="-54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0F90A34-5AA9-4C88-B381-21B63C35F3FB}"/>
              </a:ext>
            </a:extLst>
          </p:cNvPr>
          <p:cNvSpPr txBox="1"/>
          <p:nvPr/>
        </p:nvSpPr>
        <p:spPr>
          <a:xfrm>
            <a:off x="7411366" y="504452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 x 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2B15C0-A226-48CE-BD8E-50F4D1AB9513}"/>
                  </a:ext>
                </a:extLst>
              </p:cNvPr>
              <p:cNvSpPr txBox="1"/>
              <p:nvPr/>
            </p:nvSpPr>
            <p:spPr>
              <a:xfrm>
                <a:off x="8703331" y="2198284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2B15C0-A226-48CE-BD8E-50F4D1AB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331" y="2198284"/>
                <a:ext cx="894219" cy="369332"/>
              </a:xfrm>
              <a:prstGeom prst="rect">
                <a:avLst/>
              </a:prstGeom>
              <a:blipFill>
                <a:blip r:embed="rId8"/>
                <a:stretch>
                  <a:fillRect l="-6164" t="-10000" r="-54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B4AA9-DAD1-4F80-B8E2-3AAC585631D7}"/>
                  </a:ext>
                </a:extLst>
              </p:cNvPr>
              <p:cNvSpPr txBox="1"/>
              <p:nvPr/>
            </p:nvSpPr>
            <p:spPr>
              <a:xfrm>
                <a:off x="5435996" y="3130014"/>
                <a:ext cx="894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[T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B4AA9-DAD1-4F80-B8E2-3AAC5856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96" y="3130014"/>
                <a:ext cx="894219" cy="369332"/>
              </a:xfrm>
              <a:prstGeom prst="rect">
                <a:avLst/>
              </a:prstGeom>
              <a:blipFill>
                <a:blip r:embed="rId9"/>
                <a:stretch>
                  <a:fillRect l="-6164"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8AEC49EF-55E2-46A3-BFF0-E3AC57DF9377}"/>
              </a:ext>
            </a:extLst>
          </p:cNvPr>
          <p:cNvSpPr/>
          <p:nvPr/>
        </p:nvSpPr>
        <p:spPr>
          <a:xfrm rot="5400000">
            <a:off x="7333642" y="3089744"/>
            <a:ext cx="155448" cy="9144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3C35E4-2D3A-45D3-A509-699D3A8D976D}"/>
              </a:ext>
            </a:extLst>
          </p:cNvPr>
          <p:cNvSpPr/>
          <p:nvPr/>
        </p:nvSpPr>
        <p:spPr>
          <a:xfrm>
            <a:off x="7067100" y="4214139"/>
            <a:ext cx="1581150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Weighted representations of every single word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B7E8F5-8EFE-4E92-A556-E9662147DDB9}"/>
              </a:ext>
            </a:extLst>
          </p:cNvPr>
          <p:cNvCxnSpPr>
            <a:cxnSpLocks/>
          </p:cNvCxnSpPr>
          <p:nvPr/>
        </p:nvCxnSpPr>
        <p:spPr>
          <a:xfrm>
            <a:off x="7411366" y="3624668"/>
            <a:ext cx="0" cy="40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9064C0-CFA4-4C6A-B5BC-59DBF1ED6978}"/>
                  </a:ext>
                </a:extLst>
              </p:cNvPr>
              <p:cNvSpPr txBox="1"/>
              <p:nvPr/>
            </p:nvSpPr>
            <p:spPr>
              <a:xfrm>
                <a:off x="7361061" y="1559206"/>
                <a:ext cx="89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T]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9064C0-CFA4-4C6A-B5BC-59DBF1ED6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61" y="1559206"/>
                <a:ext cx="892617" cy="369332"/>
              </a:xfrm>
              <a:prstGeom prst="rect">
                <a:avLst/>
              </a:prstGeom>
              <a:blipFill>
                <a:blip r:embed="rId10"/>
                <a:stretch>
                  <a:fillRect l="-6164" t="-10000" r="-54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6DAA94B2-F3A3-4736-B168-54C81B4B4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5984" y="1394905"/>
            <a:ext cx="25812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484F-934E-47B6-B6B5-4CF6775B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Multi-Head Self-Attention</a:t>
            </a:r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5858-4A9D-4D1E-8CEB-07586C85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Same thing as self-attention but performs self-attention head amounts of times.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we have 3 heads it performs self-attention 3 times.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 original transformer used 8 heads.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So, we run self-attention 8 times over 8 K’s, V’s and Q’s.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Final representation comes from concatenation of individual self-attention outputs.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 Each head has dimensionality = D/Heads.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      - D here is the model dimensionality.</a:t>
            </a:r>
          </a:p>
          <a:p>
            <a:r>
              <a:rPr lang="en-US" sz="1400" dirty="0">
                <a:solidFill>
                  <a:schemeClr val="bg1"/>
                </a:solidFill>
              </a:rPr>
              <a:t>How may number of heads we have we are going to initialize that many number of linear layers.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In our case we have 2 heads, so we are going to initialize 2 linear layers</a:t>
            </a:r>
          </a:p>
        </p:txBody>
      </p:sp>
      <p:pic>
        <p:nvPicPr>
          <p:cNvPr id="1026" name="Picture 2" descr="Self Attention and Transformers. From Attention to Self Attention to… | by  Mahendran Venkatachalam | Towards Data Science">
            <a:extLst>
              <a:ext uri="{FF2B5EF4-FFF2-40B4-BE49-F238E27FC236}">
                <a16:creationId xmlns:a16="http://schemas.microsoft.com/office/drawing/2014/main" id="{C5FDA8DA-5AC7-40BB-B6A7-51EB1809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824" y="1446542"/>
            <a:ext cx="7330287" cy="35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7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7D2E1-149F-4A66-BFDF-32921961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4" y="395287"/>
            <a:ext cx="3705225" cy="606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84A5B-415E-4A77-A59A-3E7813958A33}"/>
              </a:ext>
            </a:extLst>
          </p:cNvPr>
          <p:cNvSpPr txBox="1"/>
          <p:nvPr/>
        </p:nvSpPr>
        <p:spPr>
          <a:xfrm>
            <a:off x="3879129" y="1780817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heads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5B9C8-4CD7-4730-AF60-DE9B668B142B}"/>
              </a:ext>
            </a:extLst>
          </p:cNvPr>
          <p:cNvSpPr txBox="1"/>
          <p:nvPr/>
        </p:nvSpPr>
        <p:spPr>
          <a:xfrm>
            <a:off x="4011565" y="1488044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d_model</a:t>
            </a:r>
            <a:r>
              <a:rPr lang="en-US" sz="1000" dirty="0"/>
              <a:t> = 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DDF4FB-10DC-4B16-8CF0-9C4D6608226F}"/>
              </a:ext>
            </a:extLst>
          </p:cNvPr>
          <p:cNvCxnSpPr>
            <a:cxnSpLocks/>
          </p:cNvCxnSpPr>
          <p:nvPr/>
        </p:nvCxnSpPr>
        <p:spPr>
          <a:xfrm>
            <a:off x="2438400" y="1647110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69ED3-1366-4AEB-AD9E-A5F22C524AD5}"/>
              </a:ext>
            </a:extLst>
          </p:cNvPr>
          <p:cNvCxnSpPr>
            <a:cxnSpLocks/>
          </p:cNvCxnSpPr>
          <p:nvPr/>
        </p:nvCxnSpPr>
        <p:spPr>
          <a:xfrm>
            <a:off x="2651566" y="1893330"/>
            <a:ext cx="12152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5DA7D3-2412-480D-BC7D-6D82377F456F}"/>
              </a:ext>
            </a:extLst>
          </p:cNvPr>
          <p:cNvCxnSpPr>
            <a:cxnSpLocks/>
          </p:cNvCxnSpPr>
          <p:nvPr/>
        </p:nvCxnSpPr>
        <p:spPr>
          <a:xfrm>
            <a:off x="5141533" y="1893330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D34FD4-083A-4CC6-98E7-421589D66092}"/>
              </a:ext>
            </a:extLst>
          </p:cNvPr>
          <p:cNvSpPr txBox="1"/>
          <p:nvPr/>
        </p:nvSpPr>
        <p:spPr>
          <a:xfrm>
            <a:off x="6642171" y="1785307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So, we have 2K’s, 2Q’s, 2V’s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A8657F9-393B-410B-A111-DF55AAA55AB4}"/>
              </a:ext>
            </a:extLst>
          </p:cNvPr>
          <p:cNvSpPr/>
          <p:nvPr/>
        </p:nvSpPr>
        <p:spPr>
          <a:xfrm>
            <a:off x="4700708" y="2466975"/>
            <a:ext cx="157042" cy="12001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87D1C1-2AC3-4FC4-8A96-7DD6EBA199CC}"/>
              </a:ext>
            </a:extLst>
          </p:cNvPr>
          <p:cNvCxnSpPr>
            <a:cxnSpLocks/>
          </p:cNvCxnSpPr>
          <p:nvPr/>
        </p:nvCxnSpPr>
        <p:spPr>
          <a:xfrm>
            <a:off x="5141533" y="3075145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7FCAE7-1BF0-42EC-B9DC-DA52069D3FCC}"/>
              </a:ext>
            </a:extLst>
          </p:cNvPr>
          <p:cNvSpPr txBox="1"/>
          <p:nvPr/>
        </p:nvSpPr>
        <p:spPr>
          <a:xfrm>
            <a:off x="6569958" y="2943939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Linear Layers initialization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B83A7-AC37-4D1F-A61A-6E07A24F45E0}"/>
              </a:ext>
            </a:extLst>
          </p:cNvPr>
          <p:cNvCxnSpPr>
            <a:cxnSpLocks/>
          </p:cNvCxnSpPr>
          <p:nvPr/>
        </p:nvCxnSpPr>
        <p:spPr>
          <a:xfrm>
            <a:off x="4193916" y="4294345"/>
            <a:ext cx="237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08E928-FC93-47D7-BA00-FF8DF0987960}"/>
              </a:ext>
            </a:extLst>
          </p:cNvPr>
          <p:cNvSpPr txBox="1"/>
          <p:nvPr/>
        </p:nvSpPr>
        <p:spPr>
          <a:xfrm>
            <a:off x="6736588" y="417123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FA6FC-020D-43FA-8A51-FDD829AFCD85}"/>
              </a:ext>
            </a:extLst>
          </p:cNvPr>
          <p:cNvSpPr txBox="1"/>
          <p:nvPr/>
        </p:nvSpPr>
        <p:spPr>
          <a:xfrm>
            <a:off x="6736588" y="4417455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2]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8B1D2-7366-42F7-A1E9-3B25318EB37F}"/>
              </a:ext>
            </a:extLst>
          </p:cNvPr>
          <p:cNvCxnSpPr>
            <a:cxnSpLocks/>
          </p:cNvCxnSpPr>
          <p:nvPr/>
        </p:nvCxnSpPr>
        <p:spPr>
          <a:xfrm>
            <a:off x="3348257" y="5037295"/>
            <a:ext cx="3221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27EA04-0633-4ABE-B46A-4C1B81B28D24}"/>
              </a:ext>
            </a:extLst>
          </p:cNvPr>
          <p:cNvSpPr txBox="1"/>
          <p:nvPr/>
        </p:nvSpPr>
        <p:spPr>
          <a:xfrm>
            <a:off x="6736588" y="49141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3]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C798F9-DC41-47A7-B142-C434B670E5F3}"/>
              </a:ext>
            </a:extLst>
          </p:cNvPr>
          <p:cNvCxnSpPr>
            <a:cxnSpLocks/>
          </p:cNvCxnSpPr>
          <p:nvPr/>
        </p:nvCxnSpPr>
        <p:spPr>
          <a:xfrm>
            <a:off x="3928865" y="5518782"/>
            <a:ext cx="264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B516A0-8633-4505-B4C6-AD9A9FCFF317}"/>
              </a:ext>
            </a:extLst>
          </p:cNvPr>
          <p:cNvSpPr txBox="1"/>
          <p:nvPr/>
        </p:nvSpPr>
        <p:spPr>
          <a:xfrm>
            <a:off x="6736588" y="5416868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3]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53DCB-2E19-486A-AB53-1B029877249F}"/>
              </a:ext>
            </a:extLst>
          </p:cNvPr>
          <p:cNvCxnSpPr>
            <a:cxnSpLocks/>
          </p:cNvCxnSpPr>
          <p:nvPr/>
        </p:nvCxnSpPr>
        <p:spPr>
          <a:xfrm>
            <a:off x="3597927" y="5984796"/>
            <a:ext cx="297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6582E0-EFBD-4ACF-BF04-9C7A6645F1D4}"/>
              </a:ext>
            </a:extLst>
          </p:cNvPr>
          <p:cNvSpPr txBox="1"/>
          <p:nvPr/>
        </p:nvSpPr>
        <p:spPr>
          <a:xfrm>
            <a:off x="6678879" y="58616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3 x 4/2]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3D2EF6-3898-4EA8-89BE-1E68A7F527E3}"/>
              </a:ext>
            </a:extLst>
          </p:cNvPr>
          <p:cNvCxnSpPr>
            <a:cxnSpLocks/>
          </p:cNvCxnSpPr>
          <p:nvPr/>
        </p:nvCxnSpPr>
        <p:spPr>
          <a:xfrm>
            <a:off x="2781530" y="4540565"/>
            <a:ext cx="3788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9194BD-666F-49DC-97AB-CFADD7ECB936}"/>
              </a:ext>
            </a:extLst>
          </p:cNvPr>
          <p:cNvSpPr txBox="1"/>
          <p:nvPr/>
        </p:nvSpPr>
        <p:spPr>
          <a:xfrm>
            <a:off x="8716438" y="3190160"/>
            <a:ext cx="2289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</a:t>
            </a:r>
          </a:p>
          <a:p>
            <a:r>
              <a:rPr lang="en-US" sz="1200" dirty="0"/>
              <a:t>Number of words in sequence = 3</a:t>
            </a:r>
          </a:p>
          <a:p>
            <a:r>
              <a:rPr lang="en-US" sz="1200" dirty="0"/>
              <a:t>Dimension of each word = 4</a:t>
            </a:r>
          </a:p>
          <a:p>
            <a:r>
              <a:rPr lang="en-US" sz="1200" dirty="0"/>
              <a:t>Number of heads = 2</a:t>
            </a:r>
          </a:p>
          <a:p>
            <a:r>
              <a:rPr lang="en-US" sz="1200" dirty="0"/>
              <a:t>Number of batches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46D30-CB37-47C4-946C-036F6AEC786A}"/>
              </a:ext>
            </a:extLst>
          </p:cNvPr>
          <p:cNvSpPr txBox="1"/>
          <p:nvPr/>
        </p:nvSpPr>
        <p:spPr>
          <a:xfrm>
            <a:off x="8010549" y="49141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</a:t>
            </a:r>
            <a:r>
              <a:rPr lang="en-US" sz="1000" b="1" dirty="0"/>
              <a:t>3</a:t>
            </a:r>
            <a:r>
              <a:rPr lang="en-US" sz="1000" dirty="0"/>
              <a:t> x 2]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950CBB-8A8D-4DF7-8C6F-4E8CEF9A8138}"/>
              </a:ext>
            </a:extLst>
          </p:cNvPr>
          <p:cNvSpPr txBox="1"/>
          <p:nvPr/>
        </p:nvSpPr>
        <p:spPr>
          <a:xfrm>
            <a:off x="8594898" y="491418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19F46E-06ED-4CB8-84BB-70E9A7CCA4BF}"/>
              </a:ext>
            </a:extLst>
          </p:cNvPr>
          <p:cNvSpPr txBox="1"/>
          <p:nvPr/>
        </p:nvSpPr>
        <p:spPr>
          <a:xfrm>
            <a:off x="8716438" y="4914182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 x 2 x</a:t>
            </a:r>
            <a:r>
              <a:rPr lang="en-US" sz="1000" b="1" dirty="0"/>
              <a:t> 3</a:t>
            </a:r>
            <a:r>
              <a:rPr lang="en-US" sz="1000" dirty="0"/>
              <a:t>]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AB95D8-7C85-480A-BDA2-C12B171D5BBA}"/>
              </a:ext>
            </a:extLst>
          </p:cNvPr>
          <p:cNvCxnSpPr>
            <a:cxnSpLocks/>
            <a:stCxn id="38" idx="1"/>
            <a:endCxn id="24" idx="3"/>
          </p:cNvCxnSpPr>
          <p:nvPr/>
        </p:nvCxnSpPr>
        <p:spPr>
          <a:xfrm flipH="1">
            <a:off x="7426200" y="5037295"/>
            <a:ext cx="58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7B05801-7D96-4971-8029-722B7EA4D322}"/>
              </a:ext>
            </a:extLst>
          </p:cNvPr>
          <p:cNvCxnSpPr>
            <a:cxnSpLocks/>
            <a:stCxn id="20" idx="3"/>
            <a:endCxn id="28" idx="3"/>
          </p:cNvCxnSpPr>
          <p:nvPr/>
        </p:nvCxnSpPr>
        <p:spPr>
          <a:xfrm>
            <a:off x="7426200" y="4294345"/>
            <a:ext cx="57708" cy="1690451"/>
          </a:xfrm>
          <a:prstGeom prst="bentConnector3">
            <a:avLst>
              <a:gd name="adj1" fmla="val 37312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E5705BC-8632-4225-AA90-ABCC1AAAF603}"/>
              </a:ext>
            </a:extLst>
          </p:cNvPr>
          <p:cNvSpPr/>
          <p:nvPr/>
        </p:nvSpPr>
        <p:spPr>
          <a:xfrm>
            <a:off x="9061244" y="5447824"/>
            <a:ext cx="1144544" cy="109894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Input Dimension = Output Dimension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A7D70D-441B-4BAA-973B-F3CFE34F3C76}"/>
              </a:ext>
            </a:extLst>
          </p:cNvPr>
          <p:cNvSpPr txBox="1"/>
          <p:nvPr/>
        </p:nvSpPr>
        <p:spPr>
          <a:xfrm>
            <a:off x="6461760" y="1456098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Dimension of each word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30A3E9-33D4-45FD-B98C-7373CE5FD32F}"/>
              </a:ext>
            </a:extLst>
          </p:cNvPr>
          <p:cNvCxnSpPr>
            <a:cxnSpLocks/>
          </p:cNvCxnSpPr>
          <p:nvPr/>
        </p:nvCxnSpPr>
        <p:spPr>
          <a:xfrm>
            <a:off x="4845448" y="1611154"/>
            <a:ext cx="142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7CC381-991F-4CF3-A75C-DEA093E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382" y="551223"/>
            <a:ext cx="3124200" cy="533400"/>
          </a:xfrm>
          <a:prstGeom prst="rect">
            <a:avLst/>
          </a:prstGeom>
        </p:spPr>
      </p:pic>
      <p:pic>
        <p:nvPicPr>
          <p:cNvPr id="3074" name="Picture 2" descr="Multi-Head Attention Explained | Papers With Code">
            <a:extLst>
              <a:ext uri="{FF2B5EF4-FFF2-40B4-BE49-F238E27FC236}">
                <a16:creationId xmlns:a16="http://schemas.microsoft.com/office/drawing/2014/main" id="{30C89E38-540D-41B7-B25A-E5C0237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39" y="412284"/>
            <a:ext cx="2113623" cy="27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6A298B-CC73-4A19-B034-A13C1691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7" y="661987"/>
            <a:ext cx="4876800" cy="55340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75D5B-6100-42A4-9635-C15A043E0421}"/>
              </a:ext>
            </a:extLst>
          </p:cNvPr>
          <p:cNvCxnSpPr>
            <a:cxnSpLocks/>
          </p:cNvCxnSpPr>
          <p:nvPr/>
        </p:nvCxnSpPr>
        <p:spPr>
          <a:xfrm>
            <a:off x="3075007" y="962025"/>
            <a:ext cx="392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0A741A-8CB6-41A2-A266-971C8C9599F5}"/>
              </a:ext>
            </a:extLst>
          </p:cNvPr>
          <p:cNvSpPr txBox="1"/>
          <p:nvPr/>
        </p:nvSpPr>
        <p:spPr>
          <a:xfrm>
            <a:off x="7214105" y="83122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64A1B8-F54D-44A9-B806-DC45515A245C}"/>
              </a:ext>
            </a:extLst>
          </p:cNvPr>
          <p:cNvCxnSpPr>
            <a:cxnSpLocks/>
          </p:cNvCxnSpPr>
          <p:nvPr/>
        </p:nvCxnSpPr>
        <p:spPr>
          <a:xfrm>
            <a:off x="4646632" y="1895475"/>
            <a:ext cx="2354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E400CE-C093-4275-B785-919D986C93B4}"/>
              </a:ext>
            </a:extLst>
          </p:cNvPr>
          <p:cNvSpPr txBox="1"/>
          <p:nvPr/>
        </p:nvSpPr>
        <p:spPr>
          <a:xfrm>
            <a:off x="7214105" y="1764670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C5373A-7FD9-4AEF-B4FD-86E36C87D345}"/>
              </a:ext>
            </a:extLst>
          </p:cNvPr>
          <p:cNvCxnSpPr>
            <a:cxnSpLocks/>
          </p:cNvCxnSpPr>
          <p:nvPr/>
        </p:nvCxnSpPr>
        <p:spPr>
          <a:xfrm>
            <a:off x="5151457" y="2667000"/>
            <a:ext cx="184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7768CB-9B4A-4A49-9A72-4F7E00E5EF32}"/>
              </a:ext>
            </a:extLst>
          </p:cNvPr>
          <p:cNvCxnSpPr>
            <a:cxnSpLocks/>
          </p:cNvCxnSpPr>
          <p:nvPr/>
        </p:nvCxnSpPr>
        <p:spPr>
          <a:xfrm>
            <a:off x="5246707" y="2876550"/>
            <a:ext cx="1754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EBF91B-D0AC-4B05-A76B-699121CF8AB6}"/>
              </a:ext>
            </a:extLst>
          </p:cNvPr>
          <p:cNvSpPr txBox="1"/>
          <p:nvPr/>
        </p:nvSpPr>
        <p:spPr>
          <a:xfrm>
            <a:off x="7183962" y="2778755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4ACE9-E365-42E7-92EC-2E47564D57DB}"/>
              </a:ext>
            </a:extLst>
          </p:cNvPr>
          <p:cNvSpPr txBox="1"/>
          <p:nvPr/>
        </p:nvSpPr>
        <p:spPr>
          <a:xfrm>
            <a:off x="7183962" y="2517145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 *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1B71FC-5E36-4102-818B-02452A7FF502}"/>
              </a:ext>
            </a:extLst>
          </p:cNvPr>
          <p:cNvSpPr txBox="1"/>
          <p:nvPr/>
        </p:nvSpPr>
        <p:spPr>
          <a:xfrm>
            <a:off x="7183961" y="3662035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4/2]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123C8-C942-4241-8367-2362DC1485C8}"/>
              </a:ext>
            </a:extLst>
          </p:cNvPr>
          <p:cNvCxnSpPr>
            <a:cxnSpLocks/>
          </p:cNvCxnSpPr>
          <p:nvPr/>
        </p:nvCxnSpPr>
        <p:spPr>
          <a:xfrm>
            <a:off x="4069585" y="3792840"/>
            <a:ext cx="2931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C73475-A28D-4CD8-A745-8D1A258B4A63}"/>
              </a:ext>
            </a:extLst>
          </p:cNvPr>
          <p:cNvCxnSpPr>
            <a:cxnSpLocks/>
          </p:cNvCxnSpPr>
          <p:nvPr/>
        </p:nvCxnSpPr>
        <p:spPr>
          <a:xfrm>
            <a:off x="4773651" y="3999845"/>
            <a:ext cx="222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ECFF94-654A-4727-A55A-223803E124A9}"/>
              </a:ext>
            </a:extLst>
          </p:cNvPr>
          <p:cNvSpPr txBox="1"/>
          <p:nvPr/>
        </p:nvSpPr>
        <p:spPr>
          <a:xfrm>
            <a:off x="7182393" y="386904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3]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3E27A1-F2F1-4D3B-A825-7C47FBDC1640}"/>
              </a:ext>
            </a:extLst>
          </p:cNvPr>
          <p:cNvCxnSpPr>
            <a:cxnSpLocks/>
          </p:cNvCxnSpPr>
          <p:nvPr/>
        </p:nvCxnSpPr>
        <p:spPr>
          <a:xfrm>
            <a:off x="3223486" y="5135865"/>
            <a:ext cx="3777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AFF134A-F6C4-4E45-9B90-4C4D4628F5A6}"/>
              </a:ext>
            </a:extLst>
          </p:cNvPr>
          <p:cNvSpPr txBox="1"/>
          <p:nvPr/>
        </p:nvSpPr>
        <p:spPr>
          <a:xfrm>
            <a:off x="7182393" y="495932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3 x 4]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7F807E-8508-4AB9-9278-ACEE99C189EF}"/>
              </a:ext>
            </a:extLst>
          </p:cNvPr>
          <p:cNvCxnSpPr>
            <a:cxnSpLocks/>
          </p:cNvCxnSpPr>
          <p:nvPr/>
        </p:nvCxnSpPr>
        <p:spPr>
          <a:xfrm>
            <a:off x="4773651" y="5352395"/>
            <a:ext cx="222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41D4EF-D1B6-4172-BE9B-38446292E3F0}"/>
              </a:ext>
            </a:extLst>
          </p:cNvPr>
          <p:cNvSpPr txBox="1"/>
          <p:nvPr/>
        </p:nvSpPr>
        <p:spPr>
          <a:xfrm>
            <a:off x="7182393" y="5221590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 x 2 x 3 x 3]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C6814D-331C-46D8-9BDA-A4A6CF189728}"/>
              </a:ext>
            </a:extLst>
          </p:cNvPr>
          <p:cNvSpPr/>
          <p:nvPr/>
        </p:nvSpPr>
        <p:spPr>
          <a:xfrm>
            <a:off x="9378431" y="2585710"/>
            <a:ext cx="1676400" cy="1544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 have equal dimensions for input and outputs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54CE85-214B-41A6-9FBF-AEA3C7EB9E44}"/>
              </a:ext>
            </a:extLst>
          </p:cNvPr>
          <p:cNvCxnSpPr>
            <a:cxnSpLocks/>
            <a:stCxn id="13" idx="3"/>
            <a:endCxn id="32" idx="3"/>
          </p:cNvCxnSpPr>
          <p:nvPr/>
        </p:nvCxnSpPr>
        <p:spPr>
          <a:xfrm flipH="1">
            <a:off x="7920095" y="962025"/>
            <a:ext cx="31712" cy="4128105"/>
          </a:xfrm>
          <a:prstGeom prst="bentConnector3">
            <a:avLst>
              <a:gd name="adj1" fmla="val -689968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1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Background pattern&#10;&#10;Description automatically generated">
            <a:extLst>
              <a:ext uri="{FF2B5EF4-FFF2-40B4-BE49-F238E27FC236}">
                <a16:creationId xmlns:a16="http://schemas.microsoft.com/office/drawing/2014/main" id="{2F76544A-05EE-4450-AD31-76340F29A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A1209-E3DF-480B-85EA-2A7D3C27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9CCEB-5408-4658-B4B8-F5FF6018B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7972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90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55B72-6908-4545-8A09-32F3D938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High Level Overview of Transformers</a:t>
            </a:r>
          </a:p>
        </p:txBody>
      </p: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17CE-124A-419C-8189-B498E84D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Originally designed for Natural Language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are working with encoder and decoder architecture.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of last encoder layer is sent to decoder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the encoder and encode has N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N amounts of layer’s, we are going to use linear projections over the hidden representations and a softmax which will output a 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of one word is used to create the next time step of the decoder.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DFE8E-A877-4ECB-BF6F-8A93B654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50" y="484632"/>
            <a:ext cx="4013300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40D6-4071-4C9E-82AC-17F9901A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Feed in inputs to transformers and we decode the words into outputs.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2EB0-E0DC-4FB6-9FD7-1D8E77D2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4" y="1238578"/>
            <a:ext cx="4855464" cy="118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A2066-E9B5-42E0-843E-8634D7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3" y="4493682"/>
            <a:ext cx="4855464" cy="11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1C40-00FD-4882-981B-833F769EE101}"/>
              </a:ext>
            </a:extLst>
          </p:cNvPr>
          <p:cNvSpPr txBox="1"/>
          <p:nvPr/>
        </p:nvSpPr>
        <p:spPr>
          <a:xfrm>
            <a:off x="594360" y="640263"/>
            <a:ext cx="523951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Sublayers of Encoders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847C-5EC5-483A-8386-8FF86C37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Output of one encoder layer will be input to next encoder layer.</a:t>
            </a:r>
          </a:p>
          <a:p>
            <a:r>
              <a:rPr lang="en-US" sz="2000">
                <a:solidFill>
                  <a:schemeClr val="bg1"/>
                </a:solidFill>
              </a:rPr>
              <a:t>Encoder sublayers</a:t>
            </a:r>
          </a:p>
          <a:p>
            <a:pPr marL="0"/>
            <a:r>
              <a:rPr lang="en-US" sz="2000">
                <a:solidFill>
                  <a:schemeClr val="bg1"/>
                </a:solidFill>
              </a:rPr>
              <a:t>   [1] Multi-head self attention (core of how transformers work)</a:t>
            </a:r>
          </a:p>
          <a:p>
            <a:pPr marL="0"/>
            <a:r>
              <a:rPr lang="en-US" sz="2000">
                <a:solidFill>
                  <a:schemeClr val="bg1"/>
                </a:solidFill>
              </a:rPr>
              <a:t>         Residual and Norm</a:t>
            </a:r>
          </a:p>
          <a:p>
            <a:pPr marL="0"/>
            <a:r>
              <a:rPr lang="en-US" sz="2000">
                <a:solidFill>
                  <a:schemeClr val="bg1"/>
                </a:solidFill>
              </a:rPr>
              <a:t>   [2] Position-wise FFN</a:t>
            </a:r>
          </a:p>
          <a:p>
            <a:pPr marL="0"/>
            <a:r>
              <a:rPr lang="en-US" sz="2000">
                <a:solidFill>
                  <a:schemeClr val="bg1"/>
                </a:solidFill>
              </a:rPr>
              <a:t>         Residual and Norm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DF2E6-1E82-49A1-9562-C56B47666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1" r="27956"/>
          <a:stretch/>
        </p:blipFill>
        <p:spPr>
          <a:xfrm>
            <a:off x="6580632" y="1073164"/>
            <a:ext cx="5126736" cy="45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1E0-3362-47E4-8C8C-26ECA319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of Single Encoder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2EE9B-FED0-405E-988A-C210A8162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24" y="1671232"/>
            <a:ext cx="5480304" cy="35155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5C5FF-AD4B-47DE-8F6A-F1083B8C9507}"/>
              </a:ext>
            </a:extLst>
          </p:cNvPr>
          <p:cNvSpPr txBox="1"/>
          <p:nvPr/>
        </p:nvSpPr>
        <p:spPr>
          <a:xfrm>
            <a:off x="6318504" y="1671232"/>
            <a:ext cx="5605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We have 4 dimensions representing each of our words.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 this case we have 3 words.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 transformers dimensionality is fixed in every layer of the model.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8C716-C72E-4261-8518-C0CEAF289FFB}"/>
              </a:ext>
            </a:extLst>
          </p:cNvPr>
          <p:cNvSpPr/>
          <p:nvPr/>
        </p:nvSpPr>
        <p:spPr>
          <a:xfrm>
            <a:off x="1679447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8D3ED-24BD-4077-8C36-59747EBF6059}"/>
              </a:ext>
            </a:extLst>
          </p:cNvPr>
          <p:cNvSpPr/>
          <p:nvPr/>
        </p:nvSpPr>
        <p:spPr>
          <a:xfrm>
            <a:off x="3002279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2B2C4-549B-48B2-9B0E-3939F542F2D9}"/>
              </a:ext>
            </a:extLst>
          </p:cNvPr>
          <p:cNvSpPr/>
          <p:nvPr/>
        </p:nvSpPr>
        <p:spPr>
          <a:xfrm>
            <a:off x="4325111" y="5670335"/>
            <a:ext cx="384048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921CE-32A7-4E63-A4C1-C60C3DB81D6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71471" y="5186767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4586D8-97A9-42AD-8230-519B280DB87C}"/>
              </a:ext>
            </a:extLst>
          </p:cNvPr>
          <p:cNvCxnSpPr>
            <a:cxnSpLocks/>
          </p:cNvCxnSpPr>
          <p:nvPr/>
        </p:nvCxnSpPr>
        <p:spPr>
          <a:xfrm>
            <a:off x="4514087" y="5186767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C1C0D0-635A-48DE-8494-3CDA977418D7}"/>
              </a:ext>
            </a:extLst>
          </p:cNvPr>
          <p:cNvCxnSpPr>
            <a:cxnSpLocks/>
          </p:cNvCxnSpPr>
          <p:nvPr/>
        </p:nvCxnSpPr>
        <p:spPr>
          <a:xfrm>
            <a:off x="3194303" y="5196975"/>
            <a:ext cx="0" cy="48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9D791-C1D9-4B9C-94B5-6C696036ABA3}"/>
              </a:ext>
            </a:extLst>
          </p:cNvPr>
          <p:cNvSpPr/>
          <p:nvPr/>
        </p:nvSpPr>
        <p:spPr>
          <a:xfrm>
            <a:off x="2350008" y="6114454"/>
            <a:ext cx="1773935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 of each word =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42785-0127-4D85-B447-7CB32C5E38FE}"/>
              </a:ext>
            </a:extLst>
          </p:cNvPr>
          <p:cNvSpPr/>
          <p:nvPr/>
        </p:nvSpPr>
        <p:spPr>
          <a:xfrm>
            <a:off x="6647688" y="3547872"/>
            <a:ext cx="2377440" cy="89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Outputs of Self-Attention will be taken into the form of representations which are hidden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A6EFB2-994B-4483-8DF3-A5321FFA5C5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065776" y="3328416"/>
            <a:ext cx="1581912" cy="66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3DB38-EA62-4966-8BD9-F8E9162EC560}"/>
              </a:ext>
            </a:extLst>
          </p:cNvPr>
          <p:cNvSpPr/>
          <p:nvPr/>
        </p:nvSpPr>
        <p:spPr>
          <a:xfrm>
            <a:off x="9121140" y="3724706"/>
            <a:ext cx="1773935" cy="576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Dimension of each word after attention = 4</a:t>
            </a:r>
          </a:p>
        </p:txBody>
      </p:sp>
    </p:spTree>
    <p:extLst>
      <p:ext uri="{BB962C8B-B14F-4D97-AF65-F5344CB8AC3E}">
        <p14:creationId xmlns:p14="http://schemas.microsoft.com/office/powerpoint/2010/main" val="38451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4BD2-56C6-4280-9B25-C748364E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7A99-3CB8-4CD7-BB3D-DAA8856E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Every word looks at every other word then it bases its representation of that one word based on the other words inside of the sequence.</a:t>
            </a:r>
          </a:p>
          <a:p>
            <a:r>
              <a:rPr lang="en-US" sz="2000" dirty="0"/>
              <a:t>The animal didn’t cross the street because it was too tired</a:t>
            </a:r>
          </a:p>
          <a:p>
            <a:pPr marL="0" indent="0">
              <a:buNone/>
            </a:pPr>
            <a:r>
              <a:rPr lang="en-US" sz="2000" dirty="0"/>
              <a:t>	- What does </a:t>
            </a:r>
            <a:r>
              <a:rPr lang="en-US" sz="2000" b="1" dirty="0"/>
              <a:t>it</a:t>
            </a:r>
            <a:r>
              <a:rPr lang="en-US" sz="2000" dirty="0"/>
              <a:t> refer to?</a:t>
            </a:r>
          </a:p>
          <a:p>
            <a:r>
              <a:rPr lang="en-US" sz="2000" dirty="0"/>
              <a:t>Does</a:t>
            </a:r>
            <a:r>
              <a:rPr lang="en-US" sz="2000" b="1" dirty="0"/>
              <a:t> it </a:t>
            </a:r>
            <a:r>
              <a:rPr lang="en-US" sz="2000" dirty="0"/>
              <a:t>refer to animal or street.</a:t>
            </a:r>
          </a:p>
          <a:p>
            <a:r>
              <a:rPr lang="en-US" sz="2000" dirty="0"/>
              <a:t>We use self-attention to encode one word based on every</a:t>
            </a:r>
          </a:p>
          <a:p>
            <a:pPr marL="0" indent="0">
              <a:buNone/>
            </a:pPr>
            <a:r>
              <a:rPr lang="en-US" sz="2000" dirty="0"/>
              <a:t>    other word to encode its meaning.</a:t>
            </a:r>
          </a:p>
          <a:p>
            <a:r>
              <a:rPr lang="en-US" sz="2000" dirty="0"/>
              <a:t>How?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53C14-AAD9-4A21-9EF0-D333768E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180" y="2308302"/>
            <a:ext cx="4336681" cy="37615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9A610-D843-4C9E-9B35-B1F8CA8A292A}"/>
              </a:ext>
            </a:extLst>
          </p:cNvPr>
          <p:cNvSpPr/>
          <p:nvPr/>
        </p:nvSpPr>
        <p:spPr>
          <a:xfrm>
            <a:off x="5797296" y="4174681"/>
            <a:ext cx="1417320" cy="132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 pays more attention to </a:t>
            </a:r>
            <a:r>
              <a:rPr lang="en-US" sz="1400" b="1" dirty="0"/>
              <a:t>The Animal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128F15-D69B-41A9-B188-8E0BC864A840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7214616" y="4837463"/>
            <a:ext cx="374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>
            <a:extLst>
              <a:ext uri="{FF2B5EF4-FFF2-40B4-BE49-F238E27FC236}">
                <a16:creationId xmlns:a16="http://schemas.microsoft.com/office/drawing/2014/main" id="{A2EDA85D-761B-45CD-AD50-A367DBDE1460}"/>
              </a:ext>
            </a:extLst>
          </p:cNvPr>
          <p:cNvSpPr/>
          <p:nvPr/>
        </p:nvSpPr>
        <p:spPr>
          <a:xfrm>
            <a:off x="7461504" y="2761488"/>
            <a:ext cx="128016" cy="474936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497CE505-B3E9-4A46-8C05-4392D3F3B367}"/>
              </a:ext>
            </a:extLst>
          </p:cNvPr>
          <p:cNvSpPr/>
          <p:nvPr/>
        </p:nvSpPr>
        <p:spPr>
          <a:xfrm>
            <a:off x="8769096" y="2761488"/>
            <a:ext cx="45720" cy="474936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E7A5-D514-4211-8847-D2417B6B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E0F-307B-49B9-8AF0-208228AE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Softmax</a:t>
            </a:r>
            <a:r>
              <a:rPr lang="en-US" sz="1800" dirty="0"/>
              <a:t> gives us a probability distribution where everything sums up to 1.</a:t>
            </a:r>
          </a:p>
          <a:p>
            <a:r>
              <a:rPr lang="en-US" sz="1800" dirty="0"/>
              <a:t>Attention will give final representations for every word in input sequence.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02798-10BF-45C8-81DD-FB886D69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10" y="3237664"/>
            <a:ext cx="4839409" cy="23541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875A7-D7B5-4595-8A18-286004231ED6}"/>
              </a:ext>
            </a:extLst>
          </p:cNvPr>
          <p:cNvSpPr/>
          <p:nvPr/>
        </p:nvSpPr>
        <p:spPr>
          <a:xfrm>
            <a:off x="4311369" y="4974590"/>
            <a:ext cx="1543050" cy="6057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Dimensionality of the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6569B-77DA-4944-892D-D5C9A3E51A39}"/>
              </a:ext>
            </a:extLst>
          </p:cNvPr>
          <p:cNvCxnSpPr>
            <a:cxnSpLocks/>
          </p:cNvCxnSpPr>
          <p:nvPr/>
        </p:nvCxnSpPr>
        <p:spPr>
          <a:xfrm>
            <a:off x="4483749" y="4863899"/>
            <a:ext cx="599145" cy="99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EA6955-7BD8-42C3-8FC9-6F4E8354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83" y="3014562"/>
            <a:ext cx="3810000" cy="280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E494F-490E-40A8-BD8F-9F49CB2E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87" y="365125"/>
            <a:ext cx="25812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75BE-18CA-41CE-BB83-BC3D50B7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90" y="218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Scaled Dot Product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537D5-5BD1-47D6-9E77-534B9004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" y="1272381"/>
            <a:ext cx="8669438" cy="3951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6CEB9-DB19-44AC-9A20-303CFC81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83" y="5341208"/>
            <a:ext cx="3026478" cy="1026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A84EC8-A0E2-493F-9A78-22D5E5E36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06" y="5327967"/>
            <a:ext cx="2473244" cy="10382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9E61BD-1511-43F6-803C-E34CD71AA631}"/>
              </a:ext>
            </a:extLst>
          </p:cNvPr>
          <p:cNvSpPr/>
          <p:nvPr/>
        </p:nvSpPr>
        <p:spPr>
          <a:xfrm>
            <a:off x="8989686" y="2246811"/>
            <a:ext cx="2971424" cy="896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 every K vector we want to find vectors where Q is similar.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1A5D5-3A85-4BC2-893D-E421BAE8DB34}"/>
              </a:ext>
            </a:extLst>
          </p:cNvPr>
          <p:cNvSpPr/>
          <p:nvPr/>
        </p:nvSpPr>
        <p:spPr>
          <a:xfrm>
            <a:off x="426892" y="3924300"/>
            <a:ext cx="2287733" cy="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Most of the information is coming from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722C7-A9EF-40B2-BF68-F6AE846A98B7}"/>
              </a:ext>
            </a:extLst>
          </p:cNvPr>
          <p:cNvSpPr/>
          <p:nvPr/>
        </p:nvSpPr>
        <p:spPr>
          <a:xfrm>
            <a:off x="1828800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96EA92-3B06-4438-B4CB-4BAFEE5CB9AB}"/>
              </a:ext>
            </a:extLst>
          </p:cNvPr>
          <p:cNvSpPr/>
          <p:nvPr/>
        </p:nvSpPr>
        <p:spPr>
          <a:xfrm>
            <a:off x="4316180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F95A4-E3E0-42DD-8425-2E7B9B0C6E06}"/>
              </a:ext>
            </a:extLst>
          </p:cNvPr>
          <p:cNvSpPr/>
          <p:nvPr/>
        </p:nvSpPr>
        <p:spPr>
          <a:xfrm>
            <a:off x="3055536" y="4086225"/>
            <a:ext cx="400050" cy="3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0.2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E884D-E577-4E3F-A58C-628A4D40FFD6}"/>
              </a:ext>
            </a:extLst>
          </p:cNvPr>
          <p:cNvSpPr/>
          <p:nvPr/>
        </p:nvSpPr>
        <p:spPr>
          <a:xfrm>
            <a:off x="1752600" y="6486525"/>
            <a:ext cx="2857500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Vector representation for word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572CA-5A4D-48F4-B7FB-0CBE32C223B8}"/>
              </a:ext>
            </a:extLst>
          </p:cNvPr>
          <p:cNvSpPr/>
          <p:nvPr/>
        </p:nvSpPr>
        <p:spPr>
          <a:xfrm>
            <a:off x="5468978" y="6469987"/>
            <a:ext cx="2857500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Vector representation for word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1DB1F1-9CFA-4CD0-A829-ACCABA0E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686" y="3658111"/>
            <a:ext cx="3091618" cy="15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901</Words>
  <Application>Microsoft Office PowerPoint</Application>
  <PresentationFormat>Widescreen</PresentationFormat>
  <Paragraphs>127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Transformers Illustration</vt:lpstr>
      <vt:lpstr>Contents</vt:lpstr>
      <vt:lpstr>High Level Overview of Transformers</vt:lpstr>
      <vt:lpstr>PowerPoint Presentation</vt:lpstr>
      <vt:lpstr>PowerPoint Presentation</vt:lpstr>
      <vt:lpstr>Architecture of Single Encoder Layer</vt:lpstr>
      <vt:lpstr>Self-Attention</vt:lpstr>
      <vt:lpstr>How?</vt:lpstr>
      <vt:lpstr>Scaled Dot Product</vt:lpstr>
      <vt:lpstr>Intuition</vt:lpstr>
      <vt:lpstr>PowerPoint Presentation</vt:lpstr>
      <vt:lpstr>PowerPoint Presentation</vt:lpstr>
      <vt:lpstr>Self-Attention</vt:lpstr>
      <vt:lpstr>Mathematically</vt:lpstr>
      <vt:lpstr>Dimensions of Attention</vt:lpstr>
      <vt:lpstr>Multi-Head Self-Attention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 Illustration</dc:title>
  <dc:creator>Srinivas Rahul</dc:creator>
  <cp:lastModifiedBy>Srinivas Rahul Sapireddy</cp:lastModifiedBy>
  <cp:revision>73</cp:revision>
  <dcterms:created xsi:type="dcterms:W3CDTF">2022-02-23T16:02:04Z</dcterms:created>
  <dcterms:modified xsi:type="dcterms:W3CDTF">2022-02-25T02:37:13Z</dcterms:modified>
</cp:coreProperties>
</file>